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handoutMasterIdLst>
    <p:handoutMasterId r:id="rId20"/>
  </p:handoutMasterIdLst>
  <p:sldIdLst>
    <p:sldId id="256" r:id="rId5"/>
    <p:sldId id="261" r:id="rId6"/>
    <p:sldId id="260" r:id="rId7"/>
    <p:sldId id="263" r:id="rId8"/>
    <p:sldId id="265" r:id="rId9"/>
    <p:sldId id="264" r:id="rId10"/>
    <p:sldId id="262" r:id="rId11"/>
    <p:sldId id="266" r:id="rId12"/>
    <p:sldId id="267" r:id="rId13"/>
    <p:sldId id="259" r:id="rId14"/>
    <p:sldId id="268" r:id="rId15"/>
    <p:sldId id="271" r:id="rId16"/>
    <p:sldId id="270" r:id="rId17"/>
    <p:sldId id="269" r:id="rId18"/>
    <p:sldId id="258" r:id="rId19"/>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789" autoAdjust="0"/>
    <p:restoredTop sz="94660"/>
  </p:normalViewPr>
  <p:slideViewPr>
    <p:cSldViewPr snapToGrid="0">
      <p:cViewPr>
        <p:scale>
          <a:sx n="50" d="100"/>
          <a:sy n="50" d="100"/>
        </p:scale>
        <p:origin x="1428" y="654"/>
      </p:cViewPr>
      <p:guideLst/>
    </p:cSldViewPr>
  </p:slideViewPr>
  <p:notesTextViewPr>
    <p:cViewPr>
      <p:scale>
        <a:sx n="1" d="1"/>
        <a:sy n="1" d="1"/>
      </p:scale>
      <p:origin x="0" y="0"/>
    </p:cViewPr>
  </p:notesTextViewPr>
  <p:notesViewPr>
    <p:cSldViewPr snapToGrid="0">
      <p:cViewPr varScale="1">
        <p:scale>
          <a:sx n="59" d="100"/>
          <a:sy n="59" d="100"/>
        </p:scale>
        <p:origin x="300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2A58399-82A5-4F04-8671-5E74070C5E00}" type="datetimeFigureOut">
              <a:rPr lang="es-CO" smtClean="0"/>
              <a:t>29/04/2021</a:t>
            </a:fld>
            <a:endParaRPr lang="es-CO"/>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48860C-7A71-4B72-8FEA-842AAAFCC024}" type="slidenum">
              <a:rPr lang="es-CO" smtClean="0"/>
              <a:t>‹Nº›</a:t>
            </a:fld>
            <a:endParaRPr lang="es-CO"/>
          </a:p>
        </p:txBody>
      </p:sp>
    </p:spTree>
    <p:extLst>
      <p:ext uri="{BB962C8B-B14F-4D97-AF65-F5344CB8AC3E}">
        <p14:creationId xmlns:p14="http://schemas.microsoft.com/office/powerpoint/2010/main" val="128026605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eg>
</file>

<file path=ppt/media/image12.jpeg>
</file>

<file path=ppt/media/image13.png>
</file>

<file path=ppt/media/image14.jpeg>
</file>

<file path=ppt/media/image2.jpg>
</file>

<file path=ppt/media/image3.png>
</file>

<file path=ppt/media/image4.jpe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6391467" y="4348064"/>
            <a:ext cx="5411758" cy="1334278"/>
          </a:xfrm>
        </p:spPr>
        <p:txBody>
          <a:bodyPr anchor="b">
            <a:normAutofit/>
          </a:bodyPr>
          <a:lstStyle>
            <a:lvl1pPr algn="l">
              <a:defRPr sz="3600">
                <a:solidFill>
                  <a:schemeClr val="tx1"/>
                </a:solidFill>
              </a:defRPr>
            </a:lvl1pPr>
          </a:lstStyle>
          <a:p>
            <a:r>
              <a:rPr lang="es-ES" dirty="0"/>
              <a:t>Haga clic para modificar el estilo de título del patrón</a:t>
            </a:r>
            <a:endParaRPr lang="es-CO" dirty="0"/>
          </a:p>
        </p:txBody>
      </p:sp>
      <p:sp>
        <p:nvSpPr>
          <p:cNvPr id="3" name="Subtítulo 2"/>
          <p:cNvSpPr>
            <a:spLocks noGrp="1"/>
          </p:cNvSpPr>
          <p:nvPr>
            <p:ph type="subTitle" idx="1"/>
          </p:nvPr>
        </p:nvSpPr>
        <p:spPr>
          <a:xfrm>
            <a:off x="6391468" y="5682342"/>
            <a:ext cx="5411758" cy="522092"/>
          </a:xfrm>
        </p:spPr>
        <p:txBody>
          <a:bodyPr>
            <a:normAutofit/>
          </a:bodyPr>
          <a:lstStyle>
            <a:lvl1pPr marL="0" indent="0" algn="l">
              <a:buNone/>
              <a:defRPr sz="1800" i="1" u="none">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Haga clic para editar el estilo de subtítulo del patrón</a:t>
            </a:r>
            <a:endParaRPr lang="es-CO" dirty="0"/>
          </a:p>
        </p:txBody>
      </p:sp>
    </p:spTree>
    <p:extLst>
      <p:ext uri="{BB962C8B-B14F-4D97-AF65-F5344CB8AC3E}">
        <p14:creationId xmlns:p14="http://schemas.microsoft.com/office/powerpoint/2010/main" val="3954785367"/>
      </p:ext>
    </p:extLst>
  </p:cSld>
  <p:clrMapOvr>
    <a:masterClrMapping/>
  </p:clrMapOvr>
  <p:transition spd="slow">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Tree>
    <p:extLst>
      <p:ext uri="{BB962C8B-B14F-4D97-AF65-F5344CB8AC3E}">
        <p14:creationId xmlns:p14="http://schemas.microsoft.com/office/powerpoint/2010/main" val="2374630711"/>
      </p:ext>
    </p:extLst>
  </p:cSld>
  <p:clrMapOvr>
    <a:masterClrMapping/>
  </p:clrMapOvr>
  <p:transition spd="slow">
    <p:cove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673038021"/>
      </p:ext>
    </p:extLst>
  </p:cSld>
  <p:clrMapOvr>
    <a:masterClrMapping/>
  </p:clrMapOvr>
  <p:transition spd="slow">
    <p:cove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7651880" y="365125"/>
            <a:ext cx="2628900" cy="5811838"/>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438538" y="365125"/>
            <a:ext cx="7060941"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781938481"/>
      </p:ext>
    </p:extLst>
  </p:cSld>
  <p:clrMapOvr>
    <a:masterClrMapping/>
  </p:clrMapOvr>
  <p:transition spd="slow">
    <p:cove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in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0077224"/>
      </p:ext>
    </p:extLst>
  </p:cSld>
  <p:clrMapOvr>
    <a:masterClrMapping/>
  </p:clrMapOvr>
  <p:transition spd="slow">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3879961551"/>
      </p:ext>
    </p:extLst>
  </p:cSld>
  <p:clrMapOvr>
    <a:masterClrMapping/>
  </p:clrMapOvr>
  <p:transition spd="slow">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Tree>
    <p:extLst>
      <p:ext uri="{BB962C8B-B14F-4D97-AF65-F5344CB8AC3E}">
        <p14:creationId xmlns:p14="http://schemas.microsoft.com/office/powerpoint/2010/main" val="487898276"/>
      </p:ext>
    </p:extLst>
  </p:cSld>
  <p:clrMapOvr>
    <a:masterClrMapping/>
  </p:clrMapOvr>
  <p:transition spd="slow">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Tree>
    <p:extLst>
      <p:ext uri="{BB962C8B-B14F-4D97-AF65-F5344CB8AC3E}">
        <p14:creationId xmlns:p14="http://schemas.microsoft.com/office/powerpoint/2010/main" val="2363837382"/>
      </p:ext>
    </p:extLst>
  </p:cSld>
  <p:clrMapOvr>
    <a:masterClrMapping/>
  </p:clrMapOvr>
  <p:transition spd="slow">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a:xfrm>
            <a:off x="838200" y="952950"/>
            <a:ext cx="10515600" cy="1325563"/>
          </a:xfrm>
        </p:spPr>
        <p:txBody>
          <a:bodyPr/>
          <a:lstStyle/>
          <a:p>
            <a:r>
              <a:rPr lang="es-ES"/>
              <a:t>Haga clic para modificar el estilo de título del patrón</a:t>
            </a:r>
            <a:endParaRPr lang="es-CO"/>
          </a:p>
        </p:txBody>
      </p:sp>
      <p:sp>
        <p:nvSpPr>
          <p:cNvPr id="3" name="Marcador de contenido 2"/>
          <p:cNvSpPr>
            <a:spLocks noGrp="1"/>
          </p:cNvSpPr>
          <p:nvPr>
            <p:ph sz="half" idx="1"/>
          </p:nvPr>
        </p:nvSpPr>
        <p:spPr>
          <a:xfrm>
            <a:off x="838200" y="2376132"/>
            <a:ext cx="5181600" cy="410864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p:cNvSpPr>
            <a:spLocks noGrp="1"/>
          </p:cNvSpPr>
          <p:nvPr>
            <p:ph sz="half" idx="2"/>
          </p:nvPr>
        </p:nvSpPr>
        <p:spPr>
          <a:xfrm>
            <a:off x="6172200" y="2376132"/>
            <a:ext cx="5181600" cy="410864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2693933073"/>
      </p:ext>
    </p:extLst>
  </p:cSld>
  <p:clrMapOvr>
    <a:masterClrMapping/>
  </p:clrMapOvr>
  <p:transition spd="slow">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812989"/>
            <a:ext cx="10515600" cy="1267253"/>
          </a:xfrm>
        </p:spPr>
        <p:txBody>
          <a:bodyPr/>
          <a:lstStyle/>
          <a:p>
            <a:r>
              <a:rPr lang="es-ES"/>
              <a:t>Haga clic para modificar el estilo de título del patrón</a:t>
            </a:r>
            <a:endParaRPr lang="es-CO"/>
          </a:p>
        </p:txBody>
      </p:sp>
      <p:sp>
        <p:nvSpPr>
          <p:cNvPr id="3" name="Marcador de texto 2"/>
          <p:cNvSpPr>
            <a:spLocks noGrp="1"/>
          </p:cNvSpPr>
          <p:nvPr>
            <p:ph type="body" idx="1"/>
          </p:nvPr>
        </p:nvSpPr>
        <p:spPr>
          <a:xfrm>
            <a:off x="839788" y="2129027"/>
            <a:ext cx="5157787" cy="78766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952939"/>
            <a:ext cx="5157787" cy="352250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6172200" y="2129027"/>
            <a:ext cx="5183188" cy="8086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952939"/>
            <a:ext cx="5183188" cy="352250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2742784413"/>
      </p:ext>
    </p:extLst>
  </p:cSld>
  <p:clrMapOvr>
    <a:masterClrMapping/>
  </p:clrMapOvr>
  <p:transition spd="slow">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Tree>
    <p:extLst>
      <p:ext uri="{BB962C8B-B14F-4D97-AF65-F5344CB8AC3E}">
        <p14:creationId xmlns:p14="http://schemas.microsoft.com/office/powerpoint/2010/main" val="1229399867"/>
      </p:ext>
    </p:extLst>
  </p:cSld>
  <p:clrMapOvr>
    <a:masterClrMapping/>
  </p:clrMapOvr>
  <p:transition spd="slow">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a:xfrm>
            <a:off x="838200" y="6356350"/>
            <a:ext cx="2743200" cy="365125"/>
          </a:xfrm>
          <a:prstGeom prst="rect">
            <a:avLst/>
          </a:prstGeom>
        </p:spPr>
        <p:txBody>
          <a:bodyPr/>
          <a:lstStyle/>
          <a:p>
            <a:fld id="{AF0FCD54-9834-4BE8-9B5B-EEF02B5391B3}" type="datetimeFigureOut">
              <a:rPr lang="es-CO" smtClean="0"/>
              <a:t>29/04/2021</a:t>
            </a:fld>
            <a:endParaRPr lang="es-CO"/>
          </a:p>
        </p:txBody>
      </p:sp>
      <p:sp>
        <p:nvSpPr>
          <p:cNvPr id="3" name="Marcador de pie de página 2"/>
          <p:cNvSpPr>
            <a:spLocks noGrp="1"/>
          </p:cNvSpPr>
          <p:nvPr>
            <p:ph type="ftr" sz="quarter" idx="11"/>
          </p:nvPr>
        </p:nvSpPr>
        <p:spPr>
          <a:xfrm>
            <a:off x="4038600" y="6356350"/>
            <a:ext cx="4114800" cy="365125"/>
          </a:xfrm>
          <a:prstGeom prst="rect">
            <a:avLst/>
          </a:prstGeom>
        </p:spPr>
        <p:txBody>
          <a:bodyPr/>
          <a:lstStyle/>
          <a:p>
            <a:endParaRPr lang="es-CO"/>
          </a:p>
        </p:txBody>
      </p:sp>
      <p:sp>
        <p:nvSpPr>
          <p:cNvPr id="4" name="Marcador de número de diapositiva 3"/>
          <p:cNvSpPr>
            <a:spLocks noGrp="1"/>
          </p:cNvSpPr>
          <p:nvPr>
            <p:ph type="sldNum" sz="quarter" idx="12"/>
          </p:nvPr>
        </p:nvSpPr>
        <p:spPr>
          <a:xfrm>
            <a:off x="8610600" y="6356350"/>
            <a:ext cx="2743200" cy="365125"/>
          </a:xfrm>
          <a:prstGeom prst="rect">
            <a:avLst/>
          </a:prstGeom>
        </p:spPr>
        <p:txBody>
          <a:bodyPr/>
          <a:lstStyle/>
          <a:p>
            <a:fld id="{21EAACC5-580A-406C-9362-EA1B95EDA8C1}" type="slidenum">
              <a:rPr lang="es-CO" smtClean="0"/>
              <a:t>‹Nº›</a:t>
            </a:fld>
            <a:endParaRPr lang="es-CO"/>
          </a:p>
        </p:txBody>
      </p:sp>
    </p:spTree>
    <p:extLst>
      <p:ext uri="{BB962C8B-B14F-4D97-AF65-F5344CB8AC3E}">
        <p14:creationId xmlns:p14="http://schemas.microsoft.com/office/powerpoint/2010/main" val="844474303"/>
      </p:ext>
    </p:extLst>
  </p:cSld>
  <p:clrMapOvr>
    <a:masterClrMapping/>
  </p:clrMapOvr>
  <p:transition spd="slow">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Tree>
    <p:extLst>
      <p:ext uri="{BB962C8B-B14F-4D97-AF65-F5344CB8AC3E}">
        <p14:creationId xmlns:p14="http://schemas.microsoft.com/office/powerpoint/2010/main" val="3179897540"/>
      </p:ext>
    </p:extLst>
  </p:cSld>
  <p:clrMapOvr>
    <a:masterClrMapping/>
  </p:clrMapOvr>
  <p:transition spd="slow">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1110313"/>
            <a:ext cx="10515600" cy="1325563"/>
          </a:xfrm>
          <a:prstGeom prst="rect">
            <a:avLst/>
          </a:prstGeom>
        </p:spPr>
        <p:txBody>
          <a:bodyPr vert="horz" lIns="91440" tIns="45720" rIns="91440" bIns="45720" rtlCol="0" anchor="ctr">
            <a:normAutofit/>
          </a:bodyPr>
          <a:lstStyle/>
          <a:p>
            <a:r>
              <a:rPr lang="es-ES" dirty="0"/>
              <a:t>Haga clic para modificar el estilo de título del patrón</a:t>
            </a:r>
            <a:endParaRPr lang="es-CO" dirty="0"/>
          </a:p>
        </p:txBody>
      </p:sp>
      <p:sp>
        <p:nvSpPr>
          <p:cNvPr id="3" name="Marcador de texto 2"/>
          <p:cNvSpPr>
            <a:spLocks noGrp="1"/>
          </p:cNvSpPr>
          <p:nvPr>
            <p:ph type="body" idx="1"/>
          </p:nvPr>
        </p:nvSpPr>
        <p:spPr>
          <a:xfrm>
            <a:off x="838200" y="2570813"/>
            <a:ext cx="10515600" cy="3828726"/>
          </a:xfrm>
          <a:prstGeom prst="rect">
            <a:avLst/>
          </a:prstGeom>
        </p:spPr>
        <p:txBody>
          <a:bodyPr vert="horz" lIns="91440" tIns="45720" rIns="91440" bIns="45720" rtlCol="0">
            <a:normAutofit/>
          </a:bodyPr>
          <a:lstStyle/>
          <a:p>
            <a:pPr lvl="0"/>
            <a:r>
              <a:rPr lang="es-ES" dirty="0"/>
              <a:t>Editar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38639796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1"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spd="slow">
    <p:cover/>
  </p:transition>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C00000"/>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C00000"/>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C0000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C00000"/>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C00000"/>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391467" y="4283426"/>
            <a:ext cx="5411758" cy="522093"/>
          </a:xfrm>
        </p:spPr>
        <p:txBody>
          <a:bodyPr>
            <a:normAutofit fontScale="90000"/>
          </a:bodyPr>
          <a:lstStyle/>
          <a:p>
            <a:r>
              <a:rPr lang="es-CO" dirty="0"/>
              <a:t>Mitre ATT&amp;CK - Mitre Shield</a:t>
            </a:r>
          </a:p>
        </p:txBody>
      </p:sp>
      <p:sp>
        <p:nvSpPr>
          <p:cNvPr id="3" name="Subtítulo 2"/>
          <p:cNvSpPr>
            <a:spLocks noGrp="1"/>
          </p:cNvSpPr>
          <p:nvPr>
            <p:ph type="subTitle" idx="1"/>
          </p:nvPr>
        </p:nvSpPr>
        <p:spPr>
          <a:xfrm>
            <a:off x="6391467" y="5275024"/>
            <a:ext cx="5411758" cy="824162"/>
          </a:xfrm>
        </p:spPr>
        <p:txBody>
          <a:bodyPr>
            <a:normAutofit fontScale="77500" lnSpcReduction="20000"/>
          </a:bodyPr>
          <a:lstStyle/>
          <a:p>
            <a:pPr algn="l"/>
            <a:r>
              <a:rPr lang="es-CO" sz="1800" i="0" u="none" strike="noStrike" baseline="0" dirty="0">
                <a:latin typeface="Arial-BoldMT"/>
              </a:rPr>
              <a:t>JAMES ALEXANDER TORRES SEGURA</a:t>
            </a:r>
          </a:p>
          <a:p>
            <a:pPr algn="l"/>
            <a:r>
              <a:rPr lang="es-CO" sz="1800" i="0" u="none" strike="noStrike" baseline="0" dirty="0">
                <a:latin typeface="Arial-BoldMT"/>
              </a:rPr>
              <a:t>JUAN SEBASTIAN RAMOS ISAZA</a:t>
            </a:r>
          </a:p>
          <a:p>
            <a:pPr algn="l"/>
            <a:r>
              <a:rPr lang="es-CO" sz="1800" i="0" u="none" strike="noStrike" baseline="0" dirty="0">
                <a:latin typeface="Arial-BoldMT"/>
              </a:rPr>
              <a:t>JIMMY ARMANDO CHIRIVI NIVIA</a:t>
            </a:r>
            <a:endParaRPr lang="es-CO" dirty="0"/>
          </a:p>
        </p:txBody>
      </p:sp>
    </p:spTree>
    <p:extLst>
      <p:ext uri="{BB962C8B-B14F-4D97-AF65-F5344CB8AC3E}">
        <p14:creationId xmlns:p14="http://schemas.microsoft.com/office/powerpoint/2010/main" val="1286470172"/>
      </p:ext>
    </p:extLst>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14C76474-C586-41CD-8243-E4FB6B7CBF4D}"/>
              </a:ext>
            </a:extLst>
          </p:cNvPr>
          <p:cNvSpPr txBox="1"/>
          <p:nvPr/>
        </p:nvSpPr>
        <p:spPr>
          <a:xfrm>
            <a:off x="711201" y="1944638"/>
            <a:ext cx="6651172" cy="3785652"/>
          </a:xfrm>
          <a:prstGeom prst="rect">
            <a:avLst/>
          </a:prstGeom>
          <a:noFill/>
        </p:spPr>
        <p:txBody>
          <a:bodyPr wrap="square">
            <a:spAutoFit/>
          </a:bodyPr>
          <a:lstStyle/>
          <a:p>
            <a:r>
              <a:rPr lang="es-MX" sz="2400" dirty="0"/>
              <a:t>Los SOC se encargan de prestar servicios horizontales en el ámbito de la ciberseguridad, para poder realizar esta tarea y poder cumplir algunos de sus objetivos podemos darnos cuenta que tanto Mitre ATT&amp;CK como Mitre </a:t>
            </a:r>
            <a:r>
              <a:rPr lang="es-MX" sz="2400" dirty="0" err="1"/>
              <a:t>Shield</a:t>
            </a:r>
            <a:r>
              <a:rPr lang="es-MX" sz="2400" dirty="0"/>
              <a:t> son muy útiles para esta tarea, esto ocurre ya que al ser matrices que ayudan a actuar de manera proactiva frente ataques potenciales, pueden ser una muy buena alternativa si se desea obtener una optimización notable en su SOC.</a:t>
            </a:r>
            <a:endParaRPr lang="es-CO" sz="2400" dirty="0"/>
          </a:p>
        </p:txBody>
      </p:sp>
      <p:sp>
        <p:nvSpPr>
          <p:cNvPr id="14" name="CuadroTexto 13">
            <a:extLst>
              <a:ext uri="{FF2B5EF4-FFF2-40B4-BE49-F238E27FC236}">
                <a16:creationId xmlns:a16="http://schemas.microsoft.com/office/drawing/2014/main" id="{A706A7AA-B11D-4941-8E26-86F7097350EB}"/>
              </a:ext>
            </a:extLst>
          </p:cNvPr>
          <p:cNvSpPr txBox="1"/>
          <p:nvPr/>
        </p:nvSpPr>
        <p:spPr>
          <a:xfrm>
            <a:off x="874485" y="712826"/>
            <a:ext cx="10443030" cy="923330"/>
          </a:xfrm>
          <a:prstGeom prst="rect">
            <a:avLst/>
          </a:prstGeom>
          <a:noFill/>
        </p:spPr>
        <p:txBody>
          <a:bodyPr wrap="square">
            <a:spAutoFit/>
          </a:bodyPr>
          <a:lstStyle/>
          <a:p>
            <a:pPr algn="ctr"/>
            <a:r>
              <a:rPr lang="sv-SE" sz="5400" b="1" dirty="0">
                <a:latin typeface="+mj-lt"/>
              </a:rPr>
              <a:t>Mitre ATT&amp;CK y Mitre Shield en SOC</a:t>
            </a:r>
          </a:p>
        </p:txBody>
      </p:sp>
      <p:pic>
        <p:nvPicPr>
          <p:cNvPr id="10242" name="Picture 2" descr="soc-8">
            <a:extLst>
              <a:ext uri="{FF2B5EF4-FFF2-40B4-BE49-F238E27FC236}">
                <a16:creationId xmlns:a16="http://schemas.microsoft.com/office/drawing/2014/main" id="{44ADD1C9-0F13-4152-8FA3-B76D56679F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6944" y="1766784"/>
            <a:ext cx="5405252" cy="3603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4370854"/>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D12830-BCFB-4C9B-8A09-58C28F13AE6F}"/>
              </a:ext>
            </a:extLst>
          </p:cNvPr>
          <p:cNvSpPr>
            <a:spLocks noGrp="1"/>
          </p:cNvSpPr>
          <p:nvPr>
            <p:ph type="title"/>
          </p:nvPr>
        </p:nvSpPr>
        <p:spPr>
          <a:xfrm>
            <a:off x="620486" y="631341"/>
            <a:ext cx="10515600" cy="1325563"/>
          </a:xfrm>
        </p:spPr>
        <p:txBody>
          <a:bodyPr/>
          <a:lstStyle/>
          <a:p>
            <a:pPr algn="ctr"/>
            <a:r>
              <a:rPr lang="es-MX" dirty="0"/>
              <a:t>Experimentación de Mitre ATT&amp;CK</a:t>
            </a:r>
            <a:endParaRPr lang="es-CO" dirty="0"/>
          </a:p>
        </p:txBody>
      </p:sp>
      <p:sp>
        <p:nvSpPr>
          <p:cNvPr id="3" name="Marcador de contenido 2">
            <a:extLst>
              <a:ext uri="{FF2B5EF4-FFF2-40B4-BE49-F238E27FC236}">
                <a16:creationId xmlns:a16="http://schemas.microsoft.com/office/drawing/2014/main" id="{BDB3F44C-F274-4D65-A227-C196A4A0CD4F}"/>
              </a:ext>
            </a:extLst>
          </p:cNvPr>
          <p:cNvSpPr>
            <a:spLocks noGrp="1"/>
          </p:cNvSpPr>
          <p:nvPr>
            <p:ph idx="1"/>
          </p:nvPr>
        </p:nvSpPr>
        <p:spPr>
          <a:xfrm>
            <a:off x="314325" y="1956904"/>
            <a:ext cx="6449332" cy="4168124"/>
          </a:xfrm>
        </p:spPr>
        <p:txBody>
          <a:bodyPr>
            <a:normAutofit/>
          </a:bodyPr>
          <a:lstStyle/>
          <a:p>
            <a:r>
              <a:rPr lang="es-CO" b="1" i="0" dirty="0">
                <a:effectLst/>
                <a:latin typeface="Roboto-Light"/>
              </a:rPr>
              <a:t>grupo Lazarus:</a:t>
            </a:r>
            <a:endParaRPr lang="es-MX" b="1" dirty="0"/>
          </a:p>
          <a:p>
            <a:pPr marL="0" indent="0">
              <a:buNone/>
            </a:pPr>
            <a:r>
              <a:rPr lang="es-MX" dirty="0"/>
              <a:t>Lazarus </a:t>
            </a:r>
            <a:r>
              <a:rPr lang="es-MX" dirty="0" err="1"/>
              <a:t>Group</a:t>
            </a:r>
            <a:r>
              <a:rPr lang="es-MX" dirty="0"/>
              <a:t> es un grupo de amenaza que se ha atribuido al gobierno de Corea del Norte. El grupo ha estado activo desde al menos 2009 y, según los informes, fue responsable del ataque destructivo de limpiaparabrisas de noviembre de 2014 contra Sony </a:t>
            </a:r>
            <a:r>
              <a:rPr lang="es-MX" dirty="0" err="1"/>
              <a:t>Pictures</a:t>
            </a:r>
            <a:r>
              <a:rPr lang="es-MX" dirty="0"/>
              <a:t> </a:t>
            </a:r>
            <a:r>
              <a:rPr lang="es-MX" dirty="0" err="1"/>
              <a:t>Entertainment</a:t>
            </a:r>
            <a:r>
              <a:rPr lang="es-MX" dirty="0"/>
              <a:t> como parte de una campaña llamada </a:t>
            </a:r>
            <a:r>
              <a:rPr lang="es-MX" dirty="0" err="1"/>
              <a:t>Operation</a:t>
            </a:r>
            <a:r>
              <a:rPr lang="es-MX" dirty="0"/>
              <a:t> Blockbuster de </a:t>
            </a:r>
            <a:r>
              <a:rPr lang="es-MX" dirty="0" err="1"/>
              <a:t>Novetta</a:t>
            </a:r>
            <a:r>
              <a:rPr lang="es-MX" dirty="0"/>
              <a:t>.  </a:t>
            </a:r>
          </a:p>
        </p:txBody>
      </p:sp>
      <p:pic>
        <p:nvPicPr>
          <p:cNvPr id="8194" name="Picture 2" descr="Los hackers de Lazarus pudieran estar planeando algo muy grande -  #one_digital">
            <a:extLst>
              <a:ext uri="{FF2B5EF4-FFF2-40B4-BE49-F238E27FC236}">
                <a16:creationId xmlns:a16="http://schemas.microsoft.com/office/drawing/2014/main" id="{212247E7-5FE2-43BF-AC0A-ED94171934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94285" y="1640666"/>
            <a:ext cx="4983390"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5773660"/>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lazarus-geography-kaspersky">
            <a:extLst>
              <a:ext uri="{FF2B5EF4-FFF2-40B4-BE49-F238E27FC236}">
                <a16:creationId xmlns:a16="http://schemas.microsoft.com/office/drawing/2014/main" id="{FDC5E1EB-565F-4FA5-A2C5-E672ECBAA6C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26605" y="972684"/>
            <a:ext cx="9938789" cy="5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6235729"/>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D12830-BCFB-4C9B-8A09-58C28F13AE6F}"/>
              </a:ext>
            </a:extLst>
          </p:cNvPr>
          <p:cNvSpPr>
            <a:spLocks noGrp="1"/>
          </p:cNvSpPr>
          <p:nvPr>
            <p:ph type="title"/>
          </p:nvPr>
        </p:nvSpPr>
        <p:spPr>
          <a:xfrm>
            <a:off x="722086" y="631341"/>
            <a:ext cx="10515600" cy="1325563"/>
          </a:xfrm>
        </p:spPr>
        <p:txBody>
          <a:bodyPr/>
          <a:lstStyle/>
          <a:p>
            <a:pPr algn="ctr"/>
            <a:r>
              <a:rPr lang="es-MX" dirty="0"/>
              <a:t>Experimentación de Mitre ATT&amp;CK</a:t>
            </a:r>
            <a:endParaRPr lang="es-CO" dirty="0"/>
          </a:p>
        </p:txBody>
      </p:sp>
      <p:pic>
        <p:nvPicPr>
          <p:cNvPr id="4" name="Final">
            <a:hlinkClick r:id="" action="ppaction://media"/>
            <a:extLst>
              <a:ext uri="{FF2B5EF4-FFF2-40B4-BE49-F238E27FC236}">
                <a16:creationId xmlns:a16="http://schemas.microsoft.com/office/drawing/2014/main" id="{79B6C755-6A8A-495E-8E05-955EDB79D4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60588" y="1956904"/>
            <a:ext cx="8393112" cy="38274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221123647"/>
      </p:ext>
    </p:extLst>
  </p:cSld>
  <p:clrMapOvr>
    <a:masterClrMapping/>
  </p:clrMapOvr>
  <p:transition spd="slow">
    <p:cove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fullScrn="1">
              <p:cMediaNode vol="80000">
                <p:cTn id="7"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Dudas?? Preguntas???? - Meme De Arnold #imagenes #memes #generadormemes">
            <a:extLst>
              <a:ext uri="{FF2B5EF4-FFF2-40B4-BE49-F238E27FC236}">
                <a16:creationId xmlns:a16="http://schemas.microsoft.com/office/drawing/2014/main" id="{F658DCE4-4DFA-49CE-9416-9F545B4AEA1D}"/>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r="5501"/>
          <a:stretch/>
        </p:blipFill>
        <p:spPr bwMode="auto">
          <a:xfrm>
            <a:off x="2008141" y="926874"/>
            <a:ext cx="8175717" cy="4748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8655568"/>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5615600"/>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E371C6-3CA5-4EDB-957D-A66EB0C8EA84}"/>
              </a:ext>
            </a:extLst>
          </p:cNvPr>
          <p:cNvSpPr>
            <a:spLocks noGrp="1"/>
          </p:cNvSpPr>
          <p:nvPr>
            <p:ph type="title"/>
          </p:nvPr>
        </p:nvSpPr>
        <p:spPr>
          <a:xfrm>
            <a:off x="838200" y="593398"/>
            <a:ext cx="10515600" cy="1325563"/>
          </a:xfrm>
        </p:spPr>
        <p:txBody>
          <a:bodyPr>
            <a:normAutofit/>
          </a:bodyPr>
          <a:lstStyle/>
          <a:p>
            <a:pPr algn="ctr"/>
            <a:r>
              <a:rPr lang="es-CO" sz="5400" dirty="0"/>
              <a:t>Contenido</a:t>
            </a:r>
          </a:p>
        </p:txBody>
      </p:sp>
      <p:sp>
        <p:nvSpPr>
          <p:cNvPr id="3" name="Marcador de contenido 2">
            <a:extLst>
              <a:ext uri="{FF2B5EF4-FFF2-40B4-BE49-F238E27FC236}">
                <a16:creationId xmlns:a16="http://schemas.microsoft.com/office/drawing/2014/main" id="{F4B4F0FE-1C7F-4C0F-9BF7-ED6A56C1722F}"/>
              </a:ext>
            </a:extLst>
          </p:cNvPr>
          <p:cNvSpPr>
            <a:spLocks noGrp="1"/>
          </p:cNvSpPr>
          <p:nvPr>
            <p:ph idx="1"/>
          </p:nvPr>
        </p:nvSpPr>
        <p:spPr>
          <a:xfrm>
            <a:off x="1013564" y="2110200"/>
            <a:ext cx="10515600" cy="3828726"/>
          </a:xfrm>
        </p:spPr>
        <p:txBody>
          <a:bodyPr>
            <a:normAutofit lnSpcReduction="10000"/>
          </a:bodyPr>
          <a:lstStyle/>
          <a:p>
            <a:pPr marL="514350" indent="-514350">
              <a:buFont typeface="+mj-lt"/>
              <a:buAutoNum type="arabicPeriod"/>
            </a:pPr>
            <a:r>
              <a:rPr lang="es-CO" dirty="0"/>
              <a:t>Introducción.</a:t>
            </a:r>
          </a:p>
          <a:p>
            <a:pPr marL="514350" indent="-514350">
              <a:buFont typeface="+mj-lt"/>
              <a:buAutoNum type="arabicPeriod"/>
            </a:pPr>
            <a:r>
              <a:rPr lang="es-CO" dirty="0"/>
              <a:t>Que es Mitre?</a:t>
            </a:r>
          </a:p>
          <a:p>
            <a:pPr marL="514350" indent="-514350">
              <a:buFont typeface="+mj-lt"/>
              <a:buAutoNum type="arabicPeriod"/>
            </a:pPr>
            <a:r>
              <a:rPr lang="es-CO" dirty="0"/>
              <a:t>Conceptos.</a:t>
            </a:r>
          </a:p>
          <a:p>
            <a:pPr marL="514350" indent="-514350">
              <a:buFont typeface="+mj-lt"/>
              <a:buAutoNum type="arabicPeriod"/>
            </a:pPr>
            <a:r>
              <a:rPr lang="es-CO" dirty="0"/>
              <a:t>Mitre ATT&amp;CK.</a:t>
            </a:r>
          </a:p>
          <a:p>
            <a:pPr marL="514350" indent="-514350">
              <a:buFont typeface="+mj-lt"/>
              <a:buAutoNum type="arabicPeriod"/>
            </a:pPr>
            <a:r>
              <a:rPr lang="es-CO" dirty="0"/>
              <a:t>Mitre Shield.</a:t>
            </a:r>
          </a:p>
          <a:p>
            <a:pPr marL="514350" indent="-514350">
              <a:buFont typeface="+mj-lt"/>
              <a:buAutoNum type="arabicPeriod"/>
            </a:pPr>
            <a:r>
              <a:rPr lang="es-CO" dirty="0"/>
              <a:t>Mitre ATT&amp;CK y Mitre Shield en SOC.</a:t>
            </a:r>
          </a:p>
          <a:p>
            <a:pPr marL="514350" indent="-514350">
              <a:buFont typeface="+mj-lt"/>
              <a:buAutoNum type="arabicPeriod"/>
            </a:pPr>
            <a:r>
              <a:rPr lang="es-CO" dirty="0"/>
              <a:t>Experimentación de Mitre ATT&amp;CK.</a:t>
            </a:r>
          </a:p>
          <a:p>
            <a:pPr marL="514350" indent="-514350">
              <a:buFont typeface="+mj-lt"/>
              <a:buAutoNum type="arabicPeriod"/>
            </a:pPr>
            <a:r>
              <a:rPr lang="es-CO" dirty="0"/>
              <a:t>Preguntas.</a:t>
            </a:r>
          </a:p>
        </p:txBody>
      </p:sp>
    </p:spTree>
    <p:extLst>
      <p:ext uri="{BB962C8B-B14F-4D97-AF65-F5344CB8AC3E}">
        <p14:creationId xmlns:p14="http://schemas.microsoft.com/office/powerpoint/2010/main" val="460208352"/>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559168"/>
            <a:ext cx="10515600" cy="969007"/>
          </a:xfrm>
        </p:spPr>
        <p:txBody>
          <a:bodyPr>
            <a:normAutofit fontScale="90000"/>
          </a:bodyPr>
          <a:lstStyle/>
          <a:p>
            <a:pPr algn="ctr"/>
            <a:r>
              <a:rPr lang="es-CO" sz="5400" dirty="0"/>
              <a:t>Introducción</a:t>
            </a:r>
            <a:br>
              <a:rPr lang="es-CO" dirty="0"/>
            </a:br>
            <a:endParaRPr lang="es-CO" dirty="0"/>
          </a:p>
        </p:txBody>
      </p:sp>
      <p:sp>
        <p:nvSpPr>
          <p:cNvPr id="3" name="Marcador de contenido 2"/>
          <p:cNvSpPr>
            <a:spLocks noGrp="1"/>
          </p:cNvSpPr>
          <p:nvPr>
            <p:ph idx="1"/>
          </p:nvPr>
        </p:nvSpPr>
        <p:spPr>
          <a:xfrm>
            <a:off x="656771" y="1528175"/>
            <a:ext cx="10878457" cy="4633370"/>
          </a:xfrm>
        </p:spPr>
        <p:txBody>
          <a:bodyPr>
            <a:normAutofit/>
          </a:bodyPr>
          <a:lstStyle/>
          <a:p>
            <a:pPr marL="0" indent="0">
              <a:buNone/>
            </a:pPr>
            <a:r>
              <a:rPr lang="es-MX" dirty="0"/>
              <a:t>Los ataques cibernéticos ocurren cada vez con más rapidez, evolución y difusión en cuestión de segundos logran vulnerar los sistemas de las organizaciones, para prevenir estas amenazas las organizaciones gastan recursos implementando modelos de seguridad, donde los equipos de seguridad  luchan por reaccionar a tiempo.</a:t>
            </a:r>
          </a:p>
          <a:p>
            <a:pPr marL="0" indent="0">
              <a:buNone/>
            </a:pPr>
            <a:endParaRPr lang="es-MX" dirty="0"/>
          </a:p>
          <a:p>
            <a:pPr marL="0" indent="0">
              <a:buNone/>
            </a:pPr>
            <a:r>
              <a:rPr lang="es-CO" dirty="0"/>
              <a:t>Por eso Mitre Corporation desde sus inicios ah invertido grandes fondo en la realización de una matriz mundial encargada de ofrecer Técnicas, Tácticas y </a:t>
            </a:r>
            <a:r>
              <a:rPr lang="es-MX" dirty="0" err="1"/>
              <a:t>Sub-técnicas</a:t>
            </a:r>
            <a:r>
              <a:rPr lang="es-CO" dirty="0"/>
              <a:t> para atender estas vulnerabilidades.</a:t>
            </a:r>
            <a:endParaRPr lang="es-MX" dirty="0"/>
          </a:p>
        </p:txBody>
      </p:sp>
    </p:spTree>
    <p:extLst>
      <p:ext uri="{BB962C8B-B14F-4D97-AF65-F5344CB8AC3E}">
        <p14:creationId xmlns:p14="http://schemas.microsoft.com/office/powerpoint/2010/main" val="356544872"/>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625776"/>
            <a:ext cx="10515600" cy="969007"/>
          </a:xfrm>
        </p:spPr>
        <p:txBody>
          <a:bodyPr>
            <a:normAutofit fontScale="90000"/>
          </a:bodyPr>
          <a:lstStyle/>
          <a:p>
            <a:pPr algn="ctr"/>
            <a:r>
              <a:rPr lang="es-CO" sz="5400" dirty="0"/>
              <a:t>Que es Mitre?</a:t>
            </a:r>
            <a:br>
              <a:rPr lang="es-CO" dirty="0"/>
            </a:br>
            <a:endParaRPr lang="es-CO" dirty="0"/>
          </a:p>
        </p:txBody>
      </p:sp>
      <p:sp>
        <p:nvSpPr>
          <p:cNvPr id="3" name="Marcador de contenido 2"/>
          <p:cNvSpPr>
            <a:spLocks noGrp="1"/>
          </p:cNvSpPr>
          <p:nvPr>
            <p:ph idx="1"/>
          </p:nvPr>
        </p:nvSpPr>
        <p:spPr>
          <a:xfrm>
            <a:off x="455748" y="1725412"/>
            <a:ext cx="6676572" cy="4633370"/>
          </a:xfrm>
        </p:spPr>
        <p:txBody>
          <a:bodyPr>
            <a:normAutofit lnSpcReduction="10000"/>
          </a:bodyPr>
          <a:lstStyle/>
          <a:p>
            <a:pPr marL="0" indent="0">
              <a:buNone/>
            </a:pPr>
            <a:r>
              <a:rPr lang="es-MX" dirty="0"/>
              <a:t>Desde el inicio de la confrontaciones internacionales estados unidos recibió consultoría y ayuda técnica por centros de operaciones de seguridad los cuales formaron parte de la seguridad nacional, hoy una de estas organizaciones se denomina MITRE la cual es la mayor precursora de defensa y seguridad nacional en el mundo, siendo </a:t>
            </a:r>
            <a:r>
              <a:rPr lang="es-MX" b="0" i="0" dirty="0">
                <a:effectLst/>
              </a:rPr>
              <a:t>una organización estadounidense sin fines de lucro que se encarga de administrar centros de investigación y desarrollo financiados por el gobierno federal.</a:t>
            </a:r>
            <a:endParaRPr lang="es-CO" dirty="0"/>
          </a:p>
        </p:txBody>
      </p:sp>
      <p:pic>
        <p:nvPicPr>
          <p:cNvPr id="2060" name="Picture 12" descr="Our History | The MITRE Corporation">
            <a:extLst>
              <a:ext uri="{FF2B5EF4-FFF2-40B4-BE49-F238E27FC236}">
                <a16:creationId xmlns:a16="http://schemas.microsoft.com/office/drawing/2014/main" id="{B8E9BCD5-3A0B-4DF4-83FA-828EE7D291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2320" y="1598853"/>
            <a:ext cx="4867274" cy="4633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3493711"/>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5FD5D51-A734-46BC-86D7-0DAE9E3A5ED0}"/>
              </a:ext>
            </a:extLst>
          </p:cNvPr>
          <p:cNvSpPr txBox="1">
            <a:spLocks/>
          </p:cNvSpPr>
          <p:nvPr/>
        </p:nvSpPr>
        <p:spPr>
          <a:xfrm>
            <a:off x="370113" y="1217722"/>
            <a:ext cx="7670801" cy="5244942"/>
          </a:xfrm>
          <a:prstGeom prst="rect">
            <a:avLst/>
          </a:prstGeom>
        </p:spPr>
        <p:txBody>
          <a:bodyPr>
            <a:normAutofit lnSpcReduction="10000"/>
          </a:bodyPr>
          <a:lstStyle>
            <a:lvl1pPr marL="228600" indent="-228600" algn="l" defTabSz="914400" rtl="0" eaLnBrk="1" latinLnBrk="0" hangingPunct="1">
              <a:lnSpc>
                <a:spcPct val="90000"/>
              </a:lnSpc>
              <a:spcBef>
                <a:spcPts val="1000"/>
              </a:spcBef>
              <a:buClr>
                <a:srgbClr val="C00000"/>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C00000"/>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C0000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C00000"/>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C00000"/>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t>Que es una táctica:</a:t>
            </a:r>
          </a:p>
          <a:p>
            <a:pPr marL="0" indent="0">
              <a:buNone/>
            </a:pPr>
            <a:r>
              <a:rPr lang="es-MX" dirty="0"/>
              <a:t>Es el objetivo táctico del adversario: la razón para realizar una acción.</a:t>
            </a:r>
          </a:p>
          <a:p>
            <a:pPr marL="0" indent="0">
              <a:buNone/>
            </a:pPr>
            <a:endParaRPr lang="es-MX" dirty="0"/>
          </a:p>
          <a:p>
            <a:r>
              <a:rPr lang="es-MX" dirty="0"/>
              <a:t>Que es una Técnica:</a:t>
            </a:r>
          </a:p>
          <a:p>
            <a:pPr marL="0" indent="0">
              <a:buNone/>
            </a:pPr>
            <a:r>
              <a:rPr lang="es-MX" dirty="0"/>
              <a:t>Las técnicas representan "cómo" un adversario logra un objetivo táctico al realizar una acción.</a:t>
            </a:r>
          </a:p>
          <a:p>
            <a:pPr marL="0" indent="0">
              <a:buNone/>
            </a:pPr>
            <a:endParaRPr lang="es-MX" dirty="0"/>
          </a:p>
          <a:p>
            <a:r>
              <a:rPr lang="es-MX" dirty="0" err="1"/>
              <a:t>Sub-técnicas</a:t>
            </a:r>
            <a:r>
              <a:rPr lang="es-MX" dirty="0"/>
              <a:t>:</a:t>
            </a:r>
          </a:p>
          <a:p>
            <a:pPr marL="0" indent="0">
              <a:buNone/>
            </a:pPr>
            <a:r>
              <a:rPr lang="es-MX" dirty="0"/>
              <a:t>Las </a:t>
            </a:r>
            <a:r>
              <a:rPr lang="es-MX" dirty="0" err="1"/>
              <a:t>sub-técnicas</a:t>
            </a:r>
            <a:r>
              <a:rPr lang="es-MX" dirty="0"/>
              <a:t> son una descripción más específica del comportamiento del adversario utilizado para lograr un objetivo.</a:t>
            </a:r>
          </a:p>
        </p:txBody>
      </p:sp>
      <p:sp>
        <p:nvSpPr>
          <p:cNvPr id="4" name="Título 1">
            <a:extLst>
              <a:ext uri="{FF2B5EF4-FFF2-40B4-BE49-F238E27FC236}">
                <a16:creationId xmlns:a16="http://schemas.microsoft.com/office/drawing/2014/main" id="{A1763AFB-4A55-4F49-AD25-17EB09AA3087}"/>
              </a:ext>
            </a:extLst>
          </p:cNvPr>
          <p:cNvSpPr txBox="1">
            <a:spLocks/>
          </p:cNvSpPr>
          <p:nvPr/>
        </p:nvSpPr>
        <p:spPr>
          <a:xfrm>
            <a:off x="529771" y="389065"/>
            <a:ext cx="10515600" cy="969007"/>
          </a:xfrm>
          <a:prstGeom prst="rect">
            <a:avLst/>
          </a:prstGeom>
        </p:spPr>
        <p:txBody>
          <a:bodyPr>
            <a:normAutofit fontScale="97500"/>
          </a:bodyPr>
          <a:lst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a:lstStyle>
          <a:p>
            <a:pPr algn="ctr"/>
            <a:r>
              <a:rPr lang="es-CO"/>
              <a:t>Conceptos</a:t>
            </a:r>
            <a:endParaRPr lang="es-CO" dirty="0"/>
          </a:p>
        </p:txBody>
      </p:sp>
      <p:pic>
        <p:nvPicPr>
          <p:cNvPr id="5124" name="Picture 4" descr="🥇 Técnicas SEO 2021 ▷ Nuevas Tendencias en Posicionamiento">
            <a:extLst>
              <a:ext uri="{FF2B5EF4-FFF2-40B4-BE49-F238E27FC236}">
                <a16:creationId xmlns:a16="http://schemas.microsoft.com/office/drawing/2014/main" id="{16281013-279A-4A33-A5C7-26561EC457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0913" y="1291637"/>
            <a:ext cx="4060243" cy="4020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6010442"/>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625776"/>
            <a:ext cx="10515600" cy="969007"/>
          </a:xfrm>
        </p:spPr>
        <p:txBody>
          <a:bodyPr>
            <a:normAutofit fontScale="90000"/>
          </a:bodyPr>
          <a:lstStyle/>
          <a:p>
            <a:pPr algn="ctr"/>
            <a:r>
              <a:rPr lang="es-CO" sz="5400" dirty="0"/>
              <a:t>Mitre ATT&amp;CK.</a:t>
            </a:r>
            <a:br>
              <a:rPr lang="es-CO" dirty="0"/>
            </a:br>
            <a:endParaRPr lang="es-CO" dirty="0"/>
          </a:p>
        </p:txBody>
      </p:sp>
      <p:sp>
        <p:nvSpPr>
          <p:cNvPr id="3" name="Marcador de contenido 2"/>
          <p:cNvSpPr>
            <a:spLocks noGrp="1"/>
          </p:cNvSpPr>
          <p:nvPr>
            <p:ph idx="1"/>
          </p:nvPr>
        </p:nvSpPr>
        <p:spPr>
          <a:xfrm>
            <a:off x="5624185" y="1728592"/>
            <a:ext cx="6393493" cy="4633370"/>
          </a:xfrm>
        </p:spPr>
        <p:txBody>
          <a:bodyPr>
            <a:normAutofit/>
          </a:bodyPr>
          <a:lstStyle/>
          <a:p>
            <a:r>
              <a:rPr lang="es-MX" dirty="0"/>
              <a:t>Mitre </a:t>
            </a:r>
            <a:r>
              <a:rPr lang="es-MX" dirty="0" err="1"/>
              <a:t>Att&amp;ck</a:t>
            </a:r>
            <a:r>
              <a:rPr lang="es-MX" dirty="0"/>
              <a:t> es una matriz que se utiliza para identificar </a:t>
            </a:r>
            <a:r>
              <a:rPr lang="es-MX" dirty="0" err="1"/>
              <a:t>tacticas</a:t>
            </a:r>
            <a:r>
              <a:rPr lang="es-MX" dirty="0"/>
              <a:t>, </a:t>
            </a:r>
            <a:r>
              <a:rPr lang="es-MX" dirty="0" err="1"/>
              <a:t>tecnicas</a:t>
            </a:r>
            <a:r>
              <a:rPr lang="es-MX" dirty="0"/>
              <a:t> y procedimientos usados en los ataques contra plataformas tecnológicas haciendo un análisis y telemetría de estos ciberataques poniendo especial valor en los comportamientos del adversario descartando modelos de ciberseguridad poco útiles para su defensa.</a:t>
            </a:r>
            <a:endParaRPr lang="es-CO" dirty="0"/>
          </a:p>
        </p:txBody>
      </p:sp>
      <p:pic>
        <p:nvPicPr>
          <p:cNvPr id="3074" name="Picture 2" descr="MITRE ATT&amp;CK – My World">
            <a:extLst>
              <a:ext uri="{FF2B5EF4-FFF2-40B4-BE49-F238E27FC236}">
                <a16:creationId xmlns:a16="http://schemas.microsoft.com/office/drawing/2014/main" id="{7E17E439-8196-4040-B6A0-75DF8F3F49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3256" y="1728592"/>
            <a:ext cx="5486400" cy="4067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2370870"/>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9D41EBA4-7EE6-4432-884B-7B98EB9E70FE}"/>
              </a:ext>
            </a:extLst>
          </p:cNvPr>
          <p:cNvPicPr>
            <a:picLocks noChangeAspect="1"/>
          </p:cNvPicPr>
          <p:nvPr/>
        </p:nvPicPr>
        <p:blipFill>
          <a:blip r:embed="rId2"/>
          <a:stretch>
            <a:fillRect/>
          </a:stretch>
        </p:blipFill>
        <p:spPr>
          <a:xfrm>
            <a:off x="193608" y="878192"/>
            <a:ext cx="11804783" cy="5547659"/>
          </a:xfrm>
          <a:prstGeom prst="rect">
            <a:avLst/>
          </a:prstGeom>
        </p:spPr>
      </p:pic>
    </p:spTree>
    <p:extLst>
      <p:ext uri="{BB962C8B-B14F-4D97-AF65-F5344CB8AC3E}">
        <p14:creationId xmlns:p14="http://schemas.microsoft.com/office/powerpoint/2010/main" val="651242245"/>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778440"/>
            <a:ext cx="10515600" cy="969007"/>
          </a:xfrm>
        </p:spPr>
        <p:txBody>
          <a:bodyPr>
            <a:normAutofit/>
          </a:bodyPr>
          <a:lstStyle/>
          <a:p>
            <a:pPr algn="ctr"/>
            <a:r>
              <a:rPr lang="es-CO" sz="5400" dirty="0"/>
              <a:t>Mitre Shield</a:t>
            </a:r>
            <a:endParaRPr lang="es-CO" dirty="0"/>
          </a:p>
        </p:txBody>
      </p:sp>
      <p:sp>
        <p:nvSpPr>
          <p:cNvPr id="3" name="Marcador de contenido 2"/>
          <p:cNvSpPr>
            <a:spLocks noGrp="1"/>
          </p:cNvSpPr>
          <p:nvPr>
            <p:ph idx="1"/>
          </p:nvPr>
        </p:nvSpPr>
        <p:spPr>
          <a:xfrm>
            <a:off x="5515428" y="2103140"/>
            <a:ext cx="6404430" cy="4633370"/>
          </a:xfrm>
        </p:spPr>
        <p:txBody>
          <a:bodyPr>
            <a:normAutofit/>
          </a:bodyPr>
          <a:lstStyle/>
          <a:p>
            <a:pPr marL="0" indent="0">
              <a:buNone/>
            </a:pPr>
            <a:r>
              <a:rPr lang="es-MX" dirty="0"/>
              <a:t>Mitre </a:t>
            </a:r>
            <a:r>
              <a:rPr lang="es-MX" dirty="0" err="1"/>
              <a:t>Shield</a:t>
            </a:r>
            <a:r>
              <a:rPr lang="es-MX" dirty="0"/>
              <a:t> es un producto que fue lanzado recientemente, es una base de conocimiento que se ofrece en forma de matriz, utiliza defensa activa y enfrentamiento contra el adversario como estrategia, ayuda a expertos y defensores a tomar medidas de manera proactiva frente a ataques de ciberseguridad.</a:t>
            </a:r>
            <a:endParaRPr lang="es-CO" dirty="0"/>
          </a:p>
        </p:txBody>
      </p:sp>
      <p:pic>
        <p:nvPicPr>
          <p:cNvPr id="6146" name="Picture 2" descr="Blog | CounterCraft">
            <a:extLst>
              <a:ext uri="{FF2B5EF4-FFF2-40B4-BE49-F238E27FC236}">
                <a16:creationId xmlns:a16="http://schemas.microsoft.com/office/drawing/2014/main" id="{034EBA98-9E1F-48DD-BCBD-1B64F9D83E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01" y="1928969"/>
            <a:ext cx="4818740" cy="4051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1100516"/>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EAE6F9-FB56-43B7-83FF-E230EA1B2DB0}"/>
              </a:ext>
            </a:extLst>
          </p:cNvPr>
          <p:cNvSpPr>
            <a:spLocks noGrp="1"/>
          </p:cNvSpPr>
          <p:nvPr>
            <p:ph type="title"/>
          </p:nvPr>
        </p:nvSpPr>
        <p:spPr/>
        <p:txBody>
          <a:bodyPr/>
          <a:lstStyle/>
          <a:p>
            <a:endParaRPr lang="es-CO"/>
          </a:p>
        </p:txBody>
      </p:sp>
      <p:pic>
        <p:nvPicPr>
          <p:cNvPr id="7" name="Imagen 6">
            <a:extLst>
              <a:ext uri="{FF2B5EF4-FFF2-40B4-BE49-F238E27FC236}">
                <a16:creationId xmlns:a16="http://schemas.microsoft.com/office/drawing/2014/main" id="{7E5EFCCB-8A44-47AB-BEBC-42FB575EAFEF}"/>
              </a:ext>
            </a:extLst>
          </p:cNvPr>
          <p:cNvPicPr>
            <a:picLocks noChangeAspect="1"/>
          </p:cNvPicPr>
          <p:nvPr/>
        </p:nvPicPr>
        <p:blipFill>
          <a:blip r:embed="rId2"/>
          <a:stretch>
            <a:fillRect/>
          </a:stretch>
        </p:blipFill>
        <p:spPr>
          <a:xfrm>
            <a:off x="61426" y="768122"/>
            <a:ext cx="12069148" cy="5661706"/>
          </a:xfrm>
          <a:prstGeom prst="rect">
            <a:avLst/>
          </a:prstGeom>
        </p:spPr>
      </p:pic>
    </p:spTree>
    <p:extLst>
      <p:ext uri="{BB962C8B-B14F-4D97-AF65-F5344CB8AC3E}">
        <p14:creationId xmlns:p14="http://schemas.microsoft.com/office/powerpoint/2010/main" val="1073827137"/>
      </p:ext>
    </p:extLst>
  </p:cSld>
  <p:clrMapOvr>
    <a:masterClrMapping/>
  </p:clrMapOvr>
  <p:transition spd="slow">
    <p:cover/>
  </p:transition>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ReferenceId xmlns="e4525bd2-b81b-438d-9da6-ecf882bb263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9165B8BC6382B47828E8FA0551B908E" ma:contentTypeVersion="3" ma:contentTypeDescription="Create a new document." ma:contentTypeScope="" ma:versionID="6bc9ba869cbc938938d6ddfdde831c89">
  <xsd:schema xmlns:xsd="http://www.w3.org/2001/XMLSchema" xmlns:xs="http://www.w3.org/2001/XMLSchema" xmlns:p="http://schemas.microsoft.com/office/2006/metadata/properties" xmlns:ns2="e4525bd2-b81b-438d-9da6-ecf882bb263c" targetNamespace="http://schemas.microsoft.com/office/2006/metadata/properties" ma:root="true" ma:fieldsID="e6cf58ea03dfbebc635b959bdf691176" ns2:_="">
    <xsd:import namespace="e4525bd2-b81b-438d-9da6-ecf882bb263c"/>
    <xsd:element name="properties">
      <xsd:complexType>
        <xsd:sequence>
          <xsd:element name="documentManagement">
            <xsd:complexType>
              <xsd:all>
                <xsd:element ref="ns2:ReferenceId"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4525bd2-b81b-438d-9da6-ecf882bb263c"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4135AC0-B51F-42FA-A2FB-C96F70F2BA73}">
  <ds:schemaRefs>
    <ds:schemaRef ds:uri="http://schemas.microsoft.com/office/2006/metadata/properties"/>
    <ds:schemaRef ds:uri="http://schemas.microsoft.com/office/infopath/2007/PartnerControls"/>
    <ds:schemaRef ds:uri="e4525bd2-b81b-438d-9da6-ecf882bb263c"/>
  </ds:schemaRefs>
</ds:datastoreItem>
</file>

<file path=customXml/itemProps2.xml><?xml version="1.0" encoding="utf-8"?>
<ds:datastoreItem xmlns:ds="http://schemas.openxmlformats.org/officeDocument/2006/customXml" ds:itemID="{99AE4915-23BD-48E6-8C19-DFE4A70B7EBE}">
  <ds:schemaRefs>
    <ds:schemaRef ds:uri="http://schemas.microsoft.com/sharepoint/v3/contenttype/forms"/>
  </ds:schemaRefs>
</ds:datastoreItem>
</file>

<file path=customXml/itemProps3.xml><?xml version="1.0" encoding="utf-8"?>
<ds:datastoreItem xmlns:ds="http://schemas.openxmlformats.org/officeDocument/2006/customXml" ds:itemID="{B173BF1D-F632-4116-8183-84B5F8FAB91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4525bd2-b81b-438d-9da6-ecf882bb263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162</TotalTime>
  <Words>552</Words>
  <Application>Microsoft Office PowerPoint</Application>
  <PresentationFormat>Panorámica</PresentationFormat>
  <Paragraphs>38</Paragraphs>
  <Slides>15</Slides>
  <Notes>0</Notes>
  <HiddenSlides>0</HiddenSlides>
  <MMClips>1</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15</vt:i4>
      </vt:variant>
    </vt:vector>
  </HeadingPairs>
  <TitlesOfParts>
    <vt:vector size="21" baseType="lpstr">
      <vt:lpstr>Arial</vt:lpstr>
      <vt:lpstr>Arial-BoldMT</vt:lpstr>
      <vt:lpstr>Calibri</vt:lpstr>
      <vt:lpstr>Calibri Light</vt:lpstr>
      <vt:lpstr>Roboto-Light</vt:lpstr>
      <vt:lpstr>Tema de Office</vt:lpstr>
      <vt:lpstr>Mitre ATT&amp;CK - Mitre Shield</vt:lpstr>
      <vt:lpstr>Contenido</vt:lpstr>
      <vt:lpstr>Introducción </vt:lpstr>
      <vt:lpstr>Que es Mitre? </vt:lpstr>
      <vt:lpstr>Presentación de PowerPoint</vt:lpstr>
      <vt:lpstr>Mitre ATT&amp;CK. </vt:lpstr>
      <vt:lpstr>Presentación de PowerPoint</vt:lpstr>
      <vt:lpstr>Mitre Shield</vt:lpstr>
      <vt:lpstr>Presentación de PowerPoint</vt:lpstr>
      <vt:lpstr>Presentación de PowerPoint</vt:lpstr>
      <vt:lpstr>Experimentación de Mitre ATT&amp;CK</vt:lpstr>
      <vt:lpstr>Presentación de PowerPoint</vt:lpstr>
      <vt:lpstr>Experimentación de Mitre ATT&amp;CK</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FELIPE AGUILAR SOTELO</dc:creator>
  <cp:lastModifiedBy>DUCK JAMES ALEXANDER TORRES SEGURA</cp:lastModifiedBy>
  <cp:revision>29</cp:revision>
  <dcterms:created xsi:type="dcterms:W3CDTF">2018-11-30T16:08:44Z</dcterms:created>
  <dcterms:modified xsi:type="dcterms:W3CDTF">2021-04-30T03:41:53Z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0x010100F9165B8BC6382B47828E8FA0551B908E</vt:lpwstr>
  </property>
</Properties>
</file>

<file path=docProps/thumbnail.jpeg>
</file>